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351" r:id="rId5"/>
    <p:sldId id="355" r:id="rId6"/>
    <p:sldId id="350" r:id="rId7"/>
    <p:sldId id="348" r:id="rId8"/>
    <p:sldId id="326" r:id="rId9"/>
    <p:sldId id="328" r:id="rId10"/>
    <p:sldId id="352" r:id="rId11"/>
    <p:sldId id="261" r:id="rId12"/>
    <p:sldId id="262" r:id="rId13"/>
    <p:sldId id="354" r:id="rId14"/>
    <p:sldId id="265" r:id="rId15"/>
    <p:sldId id="264" r:id="rId16"/>
    <p:sldId id="356" r:id="rId17"/>
    <p:sldId id="357" r:id="rId18"/>
    <p:sldId id="263" r:id="rId19"/>
    <p:sldId id="26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67" autoAdjust="0"/>
  </p:normalViewPr>
  <p:slideViewPr>
    <p:cSldViewPr snapToGrid="0">
      <p:cViewPr varScale="1">
        <p:scale>
          <a:sx n="80" d="100"/>
          <a:sy n="80" d="100"/>
        </p:scale>
        <p:origin x="179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5:09:50.007"/>
    </inkml:context>
    <inkml:brush xml:id="br0">
      <inkml:brushProperty name="width" value="0.10583" units="cm"/>
      <inkml:brushProperty name="height" value="0.10583" units="cm"/>
      <inkml:brushProperty name="color" value="#FF0066"/>
    </inkml:brush>
  </inkml:definitions>
  <inkml:trace contextRef="#ctx0" brushRef="#br0">1 8735 24575,'21'-3'0,"1"-1"0,-1-1 0,0-1 0,0-1 0,-1-1 0,0 0 0,0-2 0,22-14 0,2 1 0,-26 14 0,375-208 0,-384 211 0,36-22 0,-1-3 0,-1-2 0,63-63 0,-10 2 0,207-155 0,-178 154 0,408-330 0,-501 392 0,-1-2 0,-2 0 0,49-80 0,-12 16 0,76-75 0,-105 134 0,-1-3 0,-2 0 0,-2-2 0,-2-2 0,46-97 0,-45 76 0,3 2 0,3 1 0,71-94 0,-71 106 0,4-16 0,-34 53 0,1 1 0,1 1 0,0 0 0,1 0 0,1 1 0,12-13 0,-3 5 0,-1-1 0,-2-1 0,0-1 0,-2 0 0,0-1 0,-2 0 0,11-29 0,35-63 0,11 5 0,-36 61 0,-2-2 0,-2-1 0,-3-1 0,40-114 0,-35 44 0,33-105 0,-35 146 0,-4-2 0,25-152 0,-47 220 0,1 0 0,1 0 0,1 0 0,0 1 0,1 0 0,1 1 0,1-1 0,13-16 0,38-76 0,-42 72 0,1 0 0,2 2 0,1 0 0,50-56 0,-1 0 0,-66 84 0,1-1 0,0 1 0,1 0 0,-1 0 0,1 0 0,1 1 0,-1 1 0,1 0 0,0 0 0,13-5 0,103-28 0,-20 8 0,-63 12 0,1 2 0,1 2 0,1 1 0,-1 3 0,2 2 0,69-5 0,-41 12 0,1-1 0,122 12 0,-176-8 0,-1 1 0,0 2 0,0 0 0,-1 1 0,1 0 0,-1 2 0,-1 0 0,1 2 0,-2 0 0,32 23 0,0 13 0,-3 3 0,-1 1 0,-3 2 0,53 86 0,-11-16 0,-47-63 0,-3 2 0,-3 2 0,-2 0 0,36 122 0,-38-103 0,3-1 0,62 114 0,-60-141 0,2-1 0,3-1 0,2-2 0,80 78 0,-73-75 0,-40-44 0,1 0 0,0 0 0,0-1 0,1 0 0,0-1 0,1 0 0,-1 0 0,1 0 0,1-1 0,15 7 0,86 36 0,-76-31 0,2-2 0,0-2 0,0-1 0,1-1 0,62 9 0,81-11 0,-111-8 0,116 18 0,-72-6 0,0-4 0,224-11 0,-126-4 0,-114 7 0,-38 0 0,114-10 0,-154 5 0,-1-1 0,0 0 0,0-1 0,0-1 0,0-1 0,-1-1 0,0-1 0,-1 0 0,31-21 0,39-34 0,-32 25 0,-1-3 0,60-60 0,-75 60 0,-1-2 0,-2-2 0,56-94 0,105-146 0,-176 254 0,2 1 0,48-53 0,-26 34 0,-27 25 0,-1 0 0,-1-2 0,-1 0 0,-1 0 0,16-48 0,-17 41 0,1 1 0,2 0 0,38-58 0,18 4 0,-53 66 0,0-1 0,-1 0 0,-1-1 0,-1-1 0,-1-1 0,21-49 0,-20 36 0,2 0 0,1 0 0,40-55 0,-30 49 0,40-82 0,-56 99 0,93-233 0,-93 220 0,-2 0 0,-2-1 0,-1-1 0,4-72 0,-9 91 0,0 1 0,2 0 0,0 0 0,2 1 0,0 0 0,2 0 0,21-39 0,-16 32 0,0-1 0,-2-1 0,13-49 0,-3-44 0,7-171 0,-24 220 0,1 27 0,2 0 0,23-75 0,-18 80 0,-2-1 0,-3-1 0,5-52 0,-5 27 0,2 0 0,4 0 0,24-74 0,-18 78 0,-4-2 0,-2 0 0,7-91 0,-20 128 0,2 0 0,1 1 0,2-1 0,1 1 0,14-40 0,-14 52 0,0 1 0,1-1 0,1 2 0,0-1 0,1 1 0,1 0 0,0 1 0,1 1 0,0 0 0,19-15 0,-21 19 0,-2 0 0,1-1 0,-1 1 0,-1-1 0,0-1 0,0 0 0,-1 0 0,8-21 0,-8 19 0,0 1 0,0-1 0,1 1 0,1 0 0,0 1 0,19-21 0,-13 18 0,2 0 0,0 1 0,0 1 0,1 1 0,0 0 0,1 1 0,1 0 0,-1 2 0,1 0 0,1 2 0,-1 0 0,1 1 0,0 1 0,1 0 0,-1 2 0,35 0 0,-36 3 0,0 0 0,-1 2 0,1 0 0,-1 1 0,0 1 0,0 1 0,-1 1 0,1 0 0,-1 1 0,-1 0 0,0 2 0,0 0 0,-1 1 0,0 0 0,0 1 0,-2 1 0,1 0 0,-2 1 0,13 18 0,5 10 0,-2 1 0,37 78 0,10 11 0,-57-107 0,-2 0 0,-1 1 0,-2 1 0,0 0 0,-2 1 0,15 55 0,0 81 0,7 252 0,-33 172 0,-4-251 0,28-46 0,-1-29 0,-22-251 0,0 1 0,1 0 0,0-1 0,1 1 0,0-1 0,1 0 0,0 0 0,1 0 0,0-1 0,1 1 0,0-1 0,0 0 0,12 12 0,18 31 0,-27-32 0,0 0 0,-2 1 0,0-1 0,-1 2 0,-1-1 0,-2 0 0,0 1 0,-1 0 0,-1 0 0,-4 36 0,2-20 0,3 1 0,7 50 0,13 69 0,-17-108 0,2 0 0,3-1 0,20 67 0,-17-71 0,-2 1 0,-3 0 0,-1 1 0,-2 0 0,-3-1 0,-3 50 0,5 79 0,-1-156 0,1 1 0,1-1 0,1 0 0,0 0 0,2 0 0,1-1 0,18 32 0,-12-24 0,-1 2 0,13 41 0,4 24 0,-12-39 0,-3 0 0,-1 0 0,-3 2 0,5 63 0,-14-78 0,3-1 0,2 1 0,1-2 0,2 1 0,2-1 0,2-1 0,26 52 0,-22-41 0,-2 2 0,-2 1 0,-2 0 0,-3 0 0,-3 1 0,2 57 0,11 76 0,-10-130 0,2 0 0,30 88 0,-22-79 0,19 106 0,-5-11 0,-18-119 0,1 0 0,2-1 0,2-1 0,50 70 0,-42-65 0,-17-26-105,1 0 0,0-1 0,1 0 0,1-1 0,1 0 0,0-1 0,1-1 0,1-1 0,0-1 0,1 0 0,1-1 0,36 16 0,-15-15-6721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6B072-C6EE-4F7D-9075-194ABD4E1ACA}" type="datetimeFigureOut">
              <a:rPr lang="it-IT" smtClean="0"/>
              <a:t>31/05/2025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4946-117B-471A-A4F3-21DEB8708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4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close the surface nutrient budget in order to sustain the observed level of oceanic primary production: can it be explained by enhanced vertical mixing?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photosynthetic fixation of carbon by phytoplankton at the surface</a:t>
            </a:r>
          </a:p>
          <a:p>
            <a:r>
              <a:rPr lang="en-US" dirty="0"/>
              <a:t>Patterns in sea surface phytoplankton clearly reflect the influence of  stirring  --  “DRIFTING FORESTS”</a:t>
            </a:r>
          </a:p>
          <a:p>
            <a:r>
              <a:rPr lang="en-US" dirty="0"/>
              <a:t>Sub-surface </a:t>
            </a:r>
            <a:r>
              <a:rPr lang="en-US" dirty="0" err="1"/>
              <a:t>isopycnal</a:t>
            </a:r>
            <a:r>
              <a:rPr lang="en-US" dirty="0"/>
              <a:t> diffusion; high-resolution coupled physical–biogeochemical models have shown primary production to increase by up to a factor of 3 when </a:t>
            </a:r>
            <a:r>
              <a:rPr lang="en-US" dirty="0" err="1"/>
              <a:t>submesoscale</a:t>
            </a:r>
            <a:r>
              <a:rPr lang="en-US" dirty="0"/>
              <a:t> features are resolved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2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Stirring</a:t>
            </a:r>
            <a:r>
              <a:rPr lang="it-IT" dirty="0"/>
              <a:t> acts more on the </a:t>
            </a:r>
            <a:r>
              <a:rPr lang="it-IT" dirty="0" err="1"/>
              <a:t>spatial</a:t>
            </a:r>
            <a:r>
              <a:rPr lang="it-IT" dirty="0"/>
              <a:t> re-</a:t>
            </a:r>
            <a:r>
              <a:rPr lang="it-IT" dirty="0" err="1"/>
              <a:t>organization</a:t>
            </a:r>
            <a:r>
              <a:rPr lang="it-IT" dirty="0"/>
              <a:t> of </a:t>
            </a:r>
            <a:r>
              <a:rPr lang="it-IT" dirty="0" err="1"/>
              <a:t>nutrients</a:t>
            </a:r>
            <a:endParaRPr lang="it-IT" dirty="0"/>
          </a:p>
          <a:p>
            <a:r>
              <a:rPr lang="it-IT" dirty="0"/>
              <a:t>Vertical mixing acts more on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Upscale</a:t>
            </a:r>
            <a:r>
              <a:rPr lang="it-IT" dirty="0"/>
              <a:t> feedbacks </a:t>
            </a:r>
            <a:r>
              <a:rPr lang="it-IT" dirty="0" err="1"/>
              <a:t>need</a:t>
            </a:r>
            <a:r>
              <a:rPr lang="it-IT" dirty="0"/>
              <a:t> long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integrations</a:t>
            </a:r>
            <a:r>
              <a:rPr lang="it-IT" dirty="0"/>
              <a:t> to come </a:t>
            </a:r>
            <a:r>
              <a:rPr lang="it-IT" dirty="0" err="1"/>
              <a:t>about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Horizontal diffusion is a passive stirring mechanism, since it drives a spatial rearrangement of the tracer; whereas vertical turbulent mixing (eddy advection) acts on the local quantity of the tracer itself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7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unbalanced wave motions, such as near inertia waves and internal gravity waves, and balanced non-wave motions, such as the ageostrophic </a:t>
            </a:r>
            <a:r>
              <a:rPr lang="en-US" dirty="0" err="1"/>
              <a:t>submesoscale</a:t>
            </a:r>
            <a:r>
              <a:rPr lang="en-US" dirty="0"/>
              <a:t> vortices and filaments emerging from </a:t>
            </a:r>
            <a:r>
              <a:rPr lang="en-US" dirty="0" err="1"/>
              <a:t>frontogenetic</a:t>
            </a:r>
            <a:r>
              <a:rPr lang="en-US" dirty="0"/>
              <a:t> instability</a:t>
            </a:r>
          </a:p>
          <a:p>
            <a:endParaRPr lang="en-US" dirty="0"/>
          </a:p>
          <a:p>
            <a:r>
              <a:rPr lang="en-US" dirty="0"/>
              <a:t>Waves are too fast </a:t>
            </a:r>
          </a:p>
          <a:p>
            <a:r>
              <a:rPr lang="en-US" dirty="0"/>
              <a:t>Instead, the balanced </a:t>
            </a:r>
            <a:r>
              <a:rPr lang="en-US" dirty="0" err="1"/>
              <a:t>submesoscale</a:t>
            </a:r>
            <a:r>
              <a:rPr lang="en-US" dirty="0"/>
              <a:t> frontal processes involve the release of the potential energy of mesoscale fronts around eddies and can sustain vertical secondary circulation with time-scales comparable with the nutrient uptake by phytoplankton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Fronts affect phytoplankton growth and phenology by locally reducing stratification and increasing vertical nutrient supply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found that weak fronts lead to a local enhancement of Chlorophyll-</a:t>
            </a:r>
            <a:r>
              <a:rPr lang="en-US" i="1" dirty="0"/>
              <a:t>a</a:t>
            </a:r>
            <a:r>
              <a:rPr lang="en-US" dirty="0"/>
              <a:t> weaker than strong fronts, but because they are also more frequent they contribute equally to the regional Chlorophyll-</a:t>
            </a:r>
            <a:r>
              <a:rPr lang="en-US" i="1" dirty="0"/>
              <a:t>a</a:t>
            </a:r>
            <a:r>
              <a:rPr lang="en-US" dirty="0"/>
              <a:t> budget. We also find the </a:t>
            </a:r>
            <a:r>
              <a:rPr lang="en-US" dirty="0" err="1"/>
              <a:t>the</a:t>
            </a:r>
            <a:r>
              <a:rPr lang="en-US" dirty="0"/>
              <a:t> local enhancement of Chlorophyll-</a:t>
            </a:r>
            <a:r>
              <a:rPr lang="en-US" i="1" dirty="0"/>
              <a:t>a</a:t>
            </a:r>
            <a:r>
              <a:rPr lang="en-US" dirty="0"/>
              <a:t> was two to three times larger for the spring bloom than in the oligotrophic subtropical gyre. We also provide observational evidence that blooms start earlier over fronts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it-IT" dirty="0"/>
              <a:t>Meso and </a:t>
            </a:r>
            <a:r>
              <a:rPr lang="it-IT" dirty="0" err="1"/>
              <a:t>submeso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to </a:t>
            </a:r>
            <a:r>
              <a:rPr lang="it-IT" dirty="0" err="1"/>
              <a:t>Chl</a:t>
            </a:r>
            <a:r>
              <a:rPr lang="it-IT" dirty="0"/>
              <a:t> patches; </a:t>
            </a:r>
            <a:r>
              <a:rPr lang="it-IT" dirty="0" err="1"/>
              <a:t>Lagrangian</a:t>
            </a:r>
            <a:r>
              <a:rPr lang="it-IT" dirty="0"/>
              <a:t> pathway </a:t>
            </a:r>
            <a:r>
              <a:rPr lang="it-IT" dirty="0" err="1"/>
              <a:t>reconstruction</a:t>
            </a:r>
            <a:r>
              <a:rPr lang="it-IT" dirty="0"/>
              <a:t>  </a:t>
            </a:r>
            <a:r>
              <a:rPr lang="it-IT" dirty="0">
                <a:sym typeface="Wingdings" panose="05000000000000000000" pitchFamily="2" charset="2"/>
              </a:rPr>
              <a:t>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ever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 IMAGE:   Slowly </a:t>
            </a:r>
            <a:r>
              <a:rPr lang="it-IT" dirty="0" err="1"/>
              <a:t>evolving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component </a:t>
            </a:r>
            <a:r>
              <a:rPr lang="it-IT" dirty="0" err="1"/>
              <a:t>dominates</a:t>
            </a:r>
            <a:r>
              <a:rPr lang="it-IT" dirty="0"/>
              <a:t> </a:t>
            </a:r>
            <a:r>
              <a:rPr lang="it-IT" dirty="0" err="1"/>
              <a:t>primary</a:t>
            </a:r>
            <a:r>
              <a:rPr lang="it-IT" dirty="0"/>
              <a:t> production of </a:t>
            </a:r>
            <a:r>
              <a:rPr lang="it-IT" dirty="0" err="1"/>
              <a:t>Chl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0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65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Generative Data </a:t>
            </a:r>
            <a:r>
              <a:rPr lang="it-IT" dirty="0" err="1"/>
              <a:t>Assimilation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6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 err="1"/>
              <a:t>Bartual</a:t>
            </a:r>
            <a:r>
              <a:rPr lang="it-IT" dirty="0"/>
              <a:t> et al, 2020 : https://www.mdpi.com/1660-3397/18/3/159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23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C0AC9-8B53-092A-EA56-BAD9649B0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60DD34-D8C9-9AF2-B2A3-9BC5E712D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7C377-CB92-99E0-B12D-39B25702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9264-5D05-4DB1-9383-729F92E9BFCA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12BD4C-F76F-D28A-24E7-4F4B5A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0DC94-405E-CC97-811D-6DC58559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93CA-2DF1-EA69-9BD5-E032762B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F9AE98-A8F5-FA72-A6FA-CBAD3A262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AA896-DD4E-975D-76A0-81CB6FF0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F674-F0EF-4A2B-BA37-D90CEDE85ADC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B0D72-E8DB-664E-53B8-42BDDAF3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786096-1547-D715-D001-50A852FA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92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163A72-7171-4DBA-3A87-46609E4B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EBF9F3-8F87-373F-400B-E36E49E7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22A75-9F67-5230-E4BD-CD221AF7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5BE8-AF89-4D25-B9AB-CE7C13CCE59C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DAA586-0B56-9F4F-49AF-571317F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E835D2-BBEB-E00F-0F5B-9E579A7B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02117-408D-A524-C647-9E36D53A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B148-BC77-8B14-DD83-EF24E100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455F8F-4BA0-CBDC-8EFD-FAF3C05F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7A5-A774-4FC4-8B09-0BA90257CC33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33F-2255-25D9-1235-8A784CF4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C78AAC-B1B7-7AD3-58E4-DC125C83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7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87A45-2E3A-7DAF-03D7-5FC851B5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06DFB7-F25E-B713-5B0A-D0CC7D7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E6F8D1-266F-AF35-6CDF-332771A4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80E-58F6-4ABC-9791-4E4B7791D75F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E3F0A1-99BE-7A68-55E8-E3E6EA47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75BEB7-A29C-43CC-AD1C-393DE1D1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1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027D3-ED7A-4A83-4EA4-D2257574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8ABA3C-2771-61CD-5A14-400E927B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3F08F1-83F5-8092-9E64-CD5A255E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A5FCD2-C1DE-9D83-0432-A6712B75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FB3B-C3CD-4D35-A882-C6F811852990}" type="datetime1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A1FB21-E113-E659-F921-2A7487CD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478D4-CDEF-FA9C-457A-20B24AB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FBA2B-D39D-7EB9-C830-91E16EF7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AF0494-824D-9C8E-3E99-FF69DFF8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831F7D-BAE4-11CB-7CE8-6E777D433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6B2D22-DE4D-4D19-71BE-2B141BB0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7DFD8E-19DF-141B-30CC-4609F172D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DC12BC7-9E2C-0F1C-46EC-AB54C4E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1428-E4C9-4C8A-8C90-A8F56B0C3B21}" type="datetime1">
              <a:rPr lang="it-IT" smtClean="0"/>
              <a:t>31/05/2025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4F21CD-8899-0C83-53EC-82A11F9F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AA2DD03-CC1E-0167-E739-08A0E9E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5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E50FD-4BCC-7FB8-3A51-CABA1E98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AD058ED-9615-BE38-58D1-82E76E65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8D22-DECC-4F18-A6D0-C62ADDE3239B}" type="datetime1">
              <a:rPr lang="it-IT" smtClean="0"/>
              <a:t>31/05/2025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CD355C-AEE0-5883-2316-C50EF426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34853-D035-A6CA-E38A-8245E3D8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1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BD8178-9637-C35D-A2AC-BCC2CD04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944CD-4385-4492-9269-FF4F9A41FB9E}" type="datetime1">
              <a:rPr lang="it-IT" smtClean="0"/>
              <a:t>31/05/2025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DA6F75-63F8-47CA-90D1-73D6D3E6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4FF502-270A-DAF7-8E3D-6A084DC4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8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C0A76-0AF0-B08A-69DD-13C00457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BAABB-986E-2086-B9E7-B0838338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1A70F4-11FA-C43A-161A-E6CBAB3D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D8EA6-9481-16E2-5240-29CCA0B7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72EE-463F-44BB-8C8B-E8FF0DCC5331}" type="datetime1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6A50F6-532D-7770-8B35-B84DA6D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15043-FA31-8136-DA04-B4F2722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6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CCF9E-D25D-50ED-84D2-8B1F27A2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65B7033-242B-8D79-4464-7188874B1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074DD0-A0B3-23AC-67B6-BDF2F14F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95CA0E-75C6-2756-8BE0-3AD5F6FD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F9C8-0F05-49FF-BF8C-4232F51204F7}" type="datetime1">
              <a:rPr lang="it-IT" smtClean="0"/>
              <a:t>31/05/2025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F1291C-59E1-69D9-EFA2-AA0F7FF2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91D45D-B352-0AD7-A39C-F8173D5C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8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7A09DC-1FA9-7983-3A3D-F0F7656D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29A982-2714-A878-FACA-C06AF017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1C781-FEF6-1ADF-7E44-AC41FE439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A2F7B-BEDD-4856-A991-F3AFAAB93296}" type="datetime1">
              <a:rPr lang="it-IT" smtClean="0"/>
              <a:t>31/05/2025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4B491-2A53-C1D6-27BC-CC20F20FB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3CDB2A-A4DB-B640-6662-8C0D6DA69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28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038381-326D-6143-4828-6B1B1091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1" r="17671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C6DD01-8AF0-1C34-4C16-DAF256F1674B}"/>
              </a:ext>
            </a:extLst>
          </p:cNvPr>
          <p:cNvSpPr txBox="1"/>
          <p:nvPr/>
        </p:nvSpPr>
        <p:spPr>
          <a:xfrm>
            <a:off x="7010" y="0"/>
            <a:ext cx="473965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Observing </a:t>
            </a:r>
            <a:r>
              <a:rPr lang="en-US" sz="4000" i="1" dirty="0" err="1">
                <a:latin typeface="+mj-lt"/>
                <a:ea typeface="+mj-ea"/>
                <a:cs typeface="+mj-cs"/>
              </a:rPr>
              <a:t>Lagrangian</a:t>
            </a:r>
            <a:r>
              <a:rPr lang="en-US" sz="4000" i="1" dirty="0">
                <a:latin typeface="+mj-lt"/>
                <a:ea typeface="+mj-ea"/>
                <a:cs typeface="+mj-cs"/>
              </a:rPr>
              <a:t> transport pathways in the Mediterranean Sea from space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B69463-1A7D-AD82-8805-4F9E27B1B03F}"/>
              </a:ext>
            </a:extLst>
          </p:cNvPr>
          <p:cNvSpPr txBox="1"/>
          <p:nvPr/>
        </p:nvSpPr>
        <p:spPr>
          <a:xfrm>
            <a:off x="202217" y="4146348"/>
            <a:ext cx="4256770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Candidate</a:t>
            </a:r>
            <a:r>
              <a:rPr lang="en-US" sz="2400" i="1" dirty="0"/>
              <a:t>:  Alessandro Storer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23 May 2025</a:t>
            </a:r>
          </a:p>
        </p:txBody>
      </p:sp>
    </p:spTree>
    <p:extLst>
      <p:ext uri="{BB962C8B-B14F-4D97-AF65-F5344CB8AC3E}">
        <p14:creationId xmlns:p14="http://schemas.microsoft.com/office/powerpoint/2010/main" val="79778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B116643-E73E-3FBB-EDB0-3B09830B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E4A6927-CC8A-462C-29D1-4632BAC527A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0E2BA0-021F-A3FA-D561-F68782AC4D6B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Now</a:t>
            </a:r>
            <a:r>
              <a:rPr lang="it-IT" sz="2800" b="1" dirty="0"/>
              <a:t> – </a:t>
            </a:r>
            <a:r>
              <a:rPr lang="it-IT" sz="2800" b="1" dirty="0" err="1"/>
              <a:t>why</a:t>
            </a:r>
            <a:r>
              <a:rPr lang="it-IT" sz="2800" b="1" dirty="0"/>
              <a:t> a PhD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97FBD8-06A3-92C1-5090-01CB2EF118E1}"/>
              </a:ext>
            </a:extLst>
          </p:cNvPr>
          <p:cNvSpPr txBox="1"/>
          <p:nvPr/>
        </p:nvSpPr>
        <p:spPr>
          <a:xfrm>
            <a:off x="2564639" y="1109626"/>
            <a:ext cx="75248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Great passion for </a:t>
            </a: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Feeling part of a community, with international </a:t>
            </a:r>
            <a:r>
              <a:rPr lang="it-IT" dirty="0" err="1"/>
              <a:t>contacts</a:t>
            </a:r>
            <a:r>
              <a:rPr lang="it-IT" dirty="0"/>
              <a:t> and </a:t>
            </a:r>
            <a:r>
              <a:rPr lang="it-IT" dirty="0" err="1"/>
              <a:t>exchanges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I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like-</a:t>
            </a:r>
            <a:r>
              <a:rPr lang="it-IT" dirty="0" err="1"/>
              <a:t>minded</a:t>
            </a:r>
            <a:r>
              <a:rPr lang="it-IT" dirty="0"/>
              <a:t> people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good </a:t>
            </a:r>
            <a:r>
              <a:rPr lang="it-IT" dirty="0" err="1"/>
              <a:t>examples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Acknowledging</a:t>
            </a:r>
            <a:r>
              <a:rPr lang="it-IT" dirty="0"/>
              <a:t> the social impact of </a:t>
            </a:r>
            <a:r>
              <a:rPr lang="it-IT" dirty="0" err="1"/>
              <a:t>my</a:t>
            </a:r>
            <a:r>
              <a:rPr lang="it-IT" dirty="0"/>
              <a:t> activity - </a:t>
            </a:r>
            <a:r>
              <a:rPr lang="it-IT" dirty="0" err="1"/>
              <a:t>communication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CF1C52-7878-A27B-8212-7E56449244F0}"/>
              </a:ext>
            </a:extLst>
          </p:cNvPr>
          <p:cNvSpPr txBox="1"/>
          <p:nvPr/>
        </p:nvSpPr>
        <p:spPr>
          <a:xfrm>
            <a:off x="3620945" y="3082583"/>
            <a:ext cx="606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What</a:t>
            </a:r>
            <a:r>
              <a:rPr lang="it-IT" sz="2000" b="1" dirty="0"/>
              <a:t> I </a:t>
            </a:r>
            <a:r>
              <a:rPr lang="it-IT" sz="2000" b="1" dirty="0" err="1"/>
              <a:t>am</a:t>
            </a:r>
            <a:r>
              <a:rPr lang="it-IT" sz="2000" b="1" dirty="0"/>
              <a:t> </a:t>
            </a:r>
            <a:r>
              <a:rPr lang="it-IT" sz="2000" b="1" dirty="0" err="1"/>
              <a:t>looking</a:t>
            </a:r>
            <a:r>
              <a:rPr lang="it-IT" sz="2000" b="1" dirty="0"/>
              <a:t> for  /  </a:t>
            </a:r>
            <a:r>
              <a:rPr lang="it-IT" sz="2000" b="1" dirty="0" err="1"/>
              <a:t>looking</a:t>
            </a:r>
            <a:r>
              <a:rPr lang="it-IT" sz="2000" b="1" dirty="0"/>
              <a:t> </a:t>
            </a:r>
            <a:r>
              <a:rPr lang="it-IT" sz="2000" b="1" dirty="0" err="1"/>
              <a:t>forward</a:t>
            </a:r>
            <a:r>
              <a:rPr lang="it-IT" sz="2000" b="1" dirty="0"/>
              <a:t> to meeting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EAD903-A1FE-27E4-002C-2EA2976DB395}"/>
              </a:ext>
            </a:extLst>
          </p:cNvPr>
          <p:cNvSpPr txBox="1"/>
          <p:nvPr/>
        </p:nvSpPr>
        <p:spPr>
          <a:xfrm>
            <a:off x="2564638" y="3764651"/>
            <a:ext cx="6926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Supporting</a:t>
            </a:r>
            <a:r>
              <a:rPr lang="it-IT" dirty="0"/>
              <a:t> and </a:t>
            </a:r>
            <a:r>
              <a:rPr lang="it-IT" dirty="0" err="1"/>
              <a:t>communicating</a:t>
            </a:r>
            <a:r>
              <a:rPr lang="it-IT" dirty="0"/>
              <a:t> team – I like </a:t>
            </a:r>
            <a:r>
              <a:rPr lang="it-IT" dirty="0" err="1"/>
              <a:t>exchanging</a:t>
            </a:r>
            <a:r>
              <a:rPr lang="it-IT" dirty="0"/>
              <a:t> </a:t>
            </a:r>
            <a:r>
              <a:rPr lang="it-IT" dirty="0" err="1"/>
              <a:t>ideas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Strengthening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critical</a:t>
            </a:r>
            <a:r>
              <a:rPr lang="it-IT" dirty="0"/>
              <a:t> thinking and </a:t>
            </a:r>
            <a:r>
              <a:rPr lang="it-IT" dirty="0" err="1"/>
              <a:t>reasoning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Hoping</a:t>
            </a:r>
            <a:r>
              <a:rPr lang="it-IT" dirty="0"/>
              <a:t> to focus more on the </a:t>
            </a:r>
            <a:r>
              <a:rPr lang="it-IT" dirty="0" err="1"/>
              <a:t>quality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quantitative production for </a:t>
            </a:r>
            <a:r>
              <a:rPr lang="it-IT" dirty="0" err="1"/>
              <a:t>my</a:t>
            </a:r>
            <a:r>
              <a:rPr lang="it-IT" dirty="0"/>
              <a:t> future </a:t>
            </a:r>
            <a:r>
              <a:rPr lang="it-IT" dirty="0" err="1"/>
              <a:t>carreer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57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783D-7151-FDBC-72A1-FEDC93BF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EA0FC8-E537-B344-B81F-C5CC921974D1}"/>
              </a:ext>
            </a:extLst>
          </p:cNvPr>
          <p:cNvSpPr txBox="1"/>
          <p:nvPr/>
        </p:nvSpPr>
        <p:spPr>
          <a:xfrm>
            <a:off x="659022" y="811163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Article</a:t>
            </a:r>
            <a:r>
              <a:rPr lang="it-IT" sz="4000" dirty="0"/>
              <a:t> </a:t>
            </a:r>
            <a:r>
              <a:rPr lang="it-IT" sz="4000" dirty="0" err="1"/>
              <a:t>discussion</a:t>
            </a:r>
            <a:endParaRPr lang="it-IT" sz="4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081A29-3AC0-EAA0-BFB0-7B562DE9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D66EA-1603-2235-D869-A7764C77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26" y="482296"/>
            <a:ext cx="6638925" cy="56673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C7DD98-B9EB-2AC0-C95D-6C83C217F591}"/>
              </a:ext>
            </a:extLst>
          </p:cNvPr>
          <p:cNvSpPr txBox="1"/>
          <p:nvPr/>
        </p:nvSpPr>
        <p:spPr>
          <a:xfrm>
            <a:off x="527047" y="2731388"/>
            <a:ext cx="43855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broader-view</a:t>
            </a:r>
            <a:r>
              <a:rPr lang="it-IT" sz="2000" dirty="0"/>
              <a:t> </a:t>
            </a:r>
            <a:r>
              <a:rPr lang="it-IT" sz="2000" dirty="0" err="1"/>
              <a:t>motivations</a:t>
            </a:r>
            <a:r>
              <a:rPr lang="it-IT" sz="2000" dirty="0"/>
              <a:t> and open </a:t>
            </a:r>
            <a:r>
              <a:rPr lang="it-IT" sz="2000" dirty="0" err="1"/>
              <a:t>questions</a:t>
            </a:r>
            <a:r>
              <a:rPr lang="it-IT" sz="2000" dirty="0"/>
              <a:t>, </a:t>
            </a:r>
            <a:r>
              <a:rPr lang="it-IT" sz="2000" dirty="0" err="1"/>
              <a:t>rather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delving</a:t>
            </a:r>
            <a:r>
              <a:rPr lang="it-IT" sz="2000" dirty="0"/>
              <a:t> </a:t>
            </a:r>
            <a:r>
              <a:rPr lang="it-IT" sz="2000" dirty="0" err="1"/>
              <a:t>straight</a:t>
            </a:r>
            <a:r>
              <a:rPr lang="it-IT" sz="2000" dirty="0"/>
              <a:t> to the </a:t>
            </a:r>
            <a:r>
              <a:rPr lang="it-IT" sz="2000" dirty="0" err="1"/>
              <a:t>methodology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Focuses</a:t>
            </a:r>
            <a:r>
              <a:rPr lang="it-IT" sz="2000" dirty="0"/>
              <a:t> on the </a:t>
            </a:r>
            <a:r>
              <a:rPr lang="it-IT" sz="2000" b="1" dirty="0" err="1"/>
              <a:t>physical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306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E3633-DA2F-1F70-4572-649444E8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0F71C50-D35F-7B39-971F-AD71F343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A4A0E74-0987-ADE4-BAB5-F750A821D5E9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241C8-2D13-A446-96D8-37088A3F70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Context</a:t>
            </a:r>
            <a:endParaRPr lang="it-IT" sz="2800" b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174FC1-196B-DC5F-B9C5-EFC017C47B80}"/>
              </a:ext>
            </a:extLst>
          </p:cNvPr>
          <p:cNvGrpSpPr/>
          <p:nvPr/>
        </p:nvGrpSpPr>
        <p:grpSpPr>
          <a:xfrm>
            <a:off x="6369594" y="4964517"/>
            <a:ext cx="5423638" cy="369332"/>
            <a:chOff x="6496785" y="5290600"/>
            <a:chExt cx="5423638" cy="36933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D224B74-46EC-888D-79D4-3A83D2F3CCED}"/>
                </a:ext>
              </a:extLst>
            </p:cNvPr>
            <p:cNvSpPr/>
            <p:nvPr/>
          </p:nvSpPr>
          <p:spPr>
            <a:xfrm>
              <a:off x="6496785" y="5290600"/>
              <a:ext cx="5291263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AE9C82-2B62-9DC2-DEE1-948F637C8555}"/>
                </a:ext>
              </a:extLst>
            </p:cNvPr>
            <p:cNvSpPr txBox="1"/>
            <p:nvPr/>
          </p:nvSpPr>
          <p:spPr>
            <a:xfrm>
              <a:off x="6720462" y="5290600"/>
              <a:ext cx="5199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What is the role of fast, unresolved dynamics?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D8D433-83F8-B8FD-7F7D-EA68055851F3}"/>
              </a:ext>
            </a:extLst>
          </p:cNvPr>
          <p:cNvSpPr txBox="1"/>
          <p:nvPr/>
        </p:nvSpPr>
        <p:spPr>
          <a:xfrm>
            <a:off x="6619396" y="1099072"/>
            <a:ext cx="456573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u="sng" dirty="0" err="1"/>
              <a:t>Main</a:t>
            </a:r>
            <a:r>
              <a:rPr lang="it-IT" sz="2000" b="1" u="sng" dirty="0"/>
              <a:t> </a:t>
            </a:r>
            <a:r>
              <a:rPr lang="it-IT" sz="2000" b="1" u="sng" dirty="0" err="1"/>
              <a:t>subject</a:t>
            </a:r>
            <a:endParaRPr lang="it-IT" sz="2000" b="1" u="sng" dirty="0"/>
          </a:p>
          <a:p>
            <a:pPr algn="ctr"/>
            <a:endParaRPr lang="it-IT" u="sng" dirty="0"/>
          </a:p>
          <a:p>
            <a:pPr algn="ctr"/>
            <a:r>
              <a:rPr lang="it-IT" dirty="0" err="1"/>
              <a:t>Influence</a:t>
            </a:r>
            <a:r>
              <a:rPr lang="it-IT" dirty="0"/>
              <a:t> of fine-scale </a:t>
            </a:r>
            <a:r>
              <a:rPr lang="it-IT" dirty="0" err="1"/>
              <a:t>oceanic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on marine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r>
              <a:rPr lang="it-IT" dirty="0"/>
              <a:t>: </a:t>
            </a:r>
            <a:r>
              <a:rPr lang="it-IT" dirty="0" err="1"/>
              <a:t>current</a:t>
            </a:r>
            <a:endParaRPr lang="it-IT" dirty="0"/>
          </a:p>
          <a:p>
            <a:pPr algn="ctr"/>
            <a:r>
              <a:rPr lang="it-IT" dirty="0"/>
              <a:t>knowledge and </a:t>
            </a:r>
            <a:r>
              <a:rPr lang="it-IT" dirty="0" err="1"/>
              <a:t>prospects</a:t>
            </a:r>
            <a:r>
              <a:rPr lang="it-IT" dirty="0"/>
              <a:t> on future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5FECF-2912-8103-DA06-143A91990229}"/>
              </a:ext>
            </a:extLst>
          </p:cNvPr>
          <p:cNvSpPr txBox="1"/>
          <p:nvPr/>
        </p:nvSpPr>
        <p:spPr>
          <a:xfrm>
            <a:off x="6018724" y="3111019"/>
            <a:ext cx="6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OBSERVATIONAL EVIDENCES</a:t>
            </a:r>
            <a:r>
              <a:rPr lang="en-US" dirty="0"/>
              <a:t>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nutrient budget is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Large-scale exchanges only cannot explain discrepancies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2EE597-AD38-5434-16C3-5B5C44C3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9187935-C6B0-5B50-894B-47485E8A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70F8D-586F-F319-3E52-FAD4500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FEDF6C-7146-4E67-789C-A4D61B14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28" y="1706276"/>
            <a:ext cx="5418463" cy="57310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18F25A-54D2-8209-6D08-5D48F712541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0C6BE-AE98-A708-7F9D-D9EC003CEF78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pathways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0AD3482-C96F-8387-B319-E010FD19C095}"/>
              </a:ext>
            </a:extLst>
          </p:cNvPr>
          <p:cNvSpPr/>
          <p:nvPr/>
        </p:nvSpPr>
        <p:spPr>
          <a:xfrm>
            <a:off x="859724" y="1151757"/>
            <a:ext cx="1344058" cy="1175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0A31EDD-1A5F-275D-0925-D7AAF44D6930}"/>
              </a:ext>
            </a:extLst>
          </p:cNvPr>
          <p:cNvCxnSpPr/>
          <p:nvPr/>
        </p:nvCxnSpPr>
        <p:spPr>
          <a:xfrm flipH="1">
            <a:off x="13671932" y="2318277"/>
            <a:ext cx="969484" cy="674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A218BC-3B12-804A-EACC-4E1D4039282B}"/>
              </a:ext>
            </a:extLst>
          </p:cNvPr>
          <p:cNvSpPr txBox="1"/>
          <p:nvPr/>
        </p:nvSpPr>
        <p:spPr>
          <a:xfrm>
            <a:off x="12534193" y="3059668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stirring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21C122-2DA3-0367-383F-2BBBD54C653D}"/>
              </a:ext>
            </a:extLst>
          </p:cNvPr>
          <p:cNvCxnSpPr>
            <a:cxnSpLocks/>
          </p:cNvCxnSpPr>
          <p:nvPr/>
        </p:nvCxnSpPr>
        <p:spPr>
          <a:xfrm flipH="1">
            <a:off x="14799966" y="2279383"/>
            <a:ext cx="744834" cy="18096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0785AE6-2AC1-7A56-C136-C48DB74A9B06}"/>
              </a:ext>
            </a:extLst>
          </p:cNvPr>
          <p:cNvCxnSpPr>
            <a:cxnSpLocks/>
          </p:cNvCxnSpPr>
          <p:nvPr/>
        </p:nvCxnSpPr>
        <p:spPr>
          <a:xfrm flipH="1">
            <a:off x="15172383" y="2348865"/>
            <a:ext cx="2116164" cy="174014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D69ACF-1476-66AF-81E0-43EFBD380FF4}"/>
              </a:ext>
            </a:extLst>
          </p:cNvPr>
          <p:cNvSpPr txBox="1"/>
          <p:nvPr/>
        </p:nvSpPr>
        <p:spPr>
          <a:xfrm>
            <a:off x="12944818" y="4155511"/>
            <a:ext cx="448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@ </a:t>
            </a:r>
            <a:r>
              <a:rPr lang="it-IT" dirty="0" err="1"/>
              <a:t>submesoscale</a:t>
            </a:r>
            <a:r>
              <a:rPr lang="it-IT" dirty="0"/>
              <a:t>, </a:t>
            </a:r>
            <a:r>
              <a:rPr lang="it-IT" dirty="0" err="1"/>
              <a:t>enhanced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Twilight – </a:t>
            </a:r>
            <a:r>
              <a:rPr lang="it-IT" dirty="0" err="1"/>
              <a:t>euphotic</a:t>
            </a:r>
            <a:r>
              <a:rPr lang="it-IT" dirty="0"/>
              <a:t> mixing</a:t>
            </a:r>
          </a:p>
          <a:p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velocities</a:t>
            </a:r>
            <a:r>
              <a:rPr lang="it-IT" dirty="0"/>
              <a:t> ~ 10-100 m/day</a:t>
            </a:r>
          </a:p>
        </p:txBody>
      </p:sp>
      <p:sp>
        <p:nvSpPr>
          <p:cNvPr id="22" name="Freccia circolare a sinistra 21">
            <a:extLst>
              <a:ext uri="{FF2B5EF4-FFF2-40B4-BE49-F238E27FC236}">
                <a16:creationId xmlns:a16="http://schemas.microsoft.com/office/drawing/2014/main" id="{95C3FC6F-A4C9-9E02-6E4E-04B4ABC69407}"/>
              </a:ext>
            </a:extLst>
          </p:cNvPr>
          <p:cNvSpPr/>
          <p:nvPr/>
        </p:nvSpPr>
        <p:spPr>
          <a:xfrm>
            <a:off x="4411574" y="4060608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Freccia circolare a sinistra 22">
            <a:extLst>
              <a:ext uri="{FF2B5EF4-FFF2-40B4-BE49-F238E27FC236}">
                <a16:creationId xmlns:a16="http://schemas.microsoft.com/office/drawing/2014/main" id="{EEC716D1-50DF-082D-A7FF-C8CA96B1B091}"/>
              </a:ext>
            </a:extLst>
          </p:cNvPr>
          <p:cNvSpPr/>
          <p:nvPr/>
        </p:nvSpPr>
        <p:spPr>
          <a:xfrm rot="11091579">
            <a:off x="1568916" y="4060607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AAED3BD-9FF6-0AC3-8A8F-1EBBBF15F673}"/>
              </a:ext>
            </a:extLst>
          </p:cNvPr>
          <p:cNvSpPr/>
          <p:nvPr/>
        </p:nvSpPr>
        <p:spPr>
          <a:xfrm>
            <a:off x="1970107" y="3770091"/>
            <a:ext cx="1344058" cy="117594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144D404-F5AF-173F-1F40-94A44C8E6C6B}"/>
              </a:ext>
            </a:extLst>
          </p:cNvPr>
          <p:cNvSpPr txBox="1"/>
          <p:nvPr/>
        </p:nvSpPr>
        <p:spPr>
          <a:xfrm>
            <a:off x="5247432" y="957588"/>
            <a:ext cx="28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: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29176E-439B-5D97-146E-FF4934BC15D5}"/>
              </a:ext>
            </a:extLst>
          </p:cNvPr>
          <p:cNvCxnSpPr>
            <a:cxnSpLocks/>
          </p:cNvCxnSpPr>
          <p:nvPr/>
        </p:nvCxnSpPr>
        <p:spPr>
          <a:xfrm>
            <a:off x="6204869" y="5795280"/>
            <a:ext cx="4865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AA5ADA2-F5DA-F6D1-6B2A-9525EA21D298}"/>
              </a:ext>
            </a:extLst>
          </p:cNvPr>
          <p:cNvGrpSpPr/>
          <p:nvPr/>
        </p:nvGrpSpPr>
        <p:grpSpPr>
          <a:xfrm>
            <a:off x="6204869" y="2271897"/>
            <a:ext cx="5080051" cy="4118314"/>
            <a:chOff x="6204869" y="2271897"/>
            <a:chExt cx="5080051" cy="4118314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455EEE62-821B-878D-692A-0B5C59745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4869" y="2271897"/>
              <a:ext cx="0" cy="3518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14:cNvPr>
                <p14:cNvContentPartPr/>
                <p14:nvPr/>
              </p14:nvContentPartPr>
              <p14:xfrm>
                <a:off x="6455259" y="2464744"/>
                <a:ext cx="4829661" cy="3145071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6177" y="2445661"/>
                  <a:ext cx="4867466" cy="31828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0B9860A4-6B0B-908F-13B2-673922576CB9}"/>
                </a:ext>
              </a:extLst>
            </p:cNvPr>
            <p:cNvSpPr txBox="1"/>
            <p:nvPr/>
          </p:nvSpPr>
          <p:spPr>
            <a:xfrm>
              <a:off x="9755113" y="5805436"/>
              <a:ext cx="1190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Large scale</a:t>
              </a:r>
            </a:p>
            <a:p>
              <a:pPr algn="ctr"/>
              <a:r>
                <a:rPr lang="it-IT" sz="1600" i="1" dirty="0"/>
                <a:t>~ 1000 km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FFAD5D5-4D63-B820-8075-86B08D0C6018}"/>
                </a:ext>
              </a:extLst>
            </p:cNvPr>
            <p:cNvSpPr txBox="1"/>
            <p:nvPr/>
          </p:nvSpPr>
          <p:spPr>
            <a:xfrm>
              <a:off x="6240690" y="235903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i="1" dirty="0"/>
                <a:t>Energy</a:t>
              </a:r>
              <a:endParaRPr lang="it-IT" i="1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396E8CE-795B-AC66-F561-D60A892305F0}"/>
                </a:ext>
              </a:extLst>
            </p:cNvPr>
            <p:cNvSpPr txBox="1"/>
            <p:nvPr/>
          </p:nvSpPr>
          <p:spPr>
            <a:xfrm>
              <a:off x="7286816" y="5775703"/>
              <a:ext cx="1564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Meso-</a:t>
              </a:r>
              <a:r>
                <a:rPr lang="it-IT" sz="1600" i="1" dirty="0" err="1"/>
                <a:t>submeso</a:t>
              </a:r>
              <a:endParaRPr lang="it-IT" sz="1600" i="1" dirty="0"/>
            </a:p>
            <a:p>
              <a:pPr algn="ctr"/>
              <a:r>
                <a:rPr lang="it-IT" sz="1600" i="1" dirty="0"/>
                <a:t>~ 1-100 km</a:t>
              </a:r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A717DB81-6AF2-419E-C225-328506897A6C}"/>
                </a:ext>
              </a:extLst>
            </p:cNvPr>
            <p:cNvCxnSpPr/>
            <p:nvPr/>
          </p:nvCxnSpPr>
          <p:spPr>
            <a:xfrm>
              <a:off x="8153399" y="3905956"/>
              <a:ext cx="0" cy="17038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DEAB7812-0A7E-F6F7-EF42-BABB22EEB4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422" y="2962256"/>
              <a:ext cx="0" cy="26475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ccia a destra 50">
              <a:extLst>
                <a:ext uri="{FF2B5EF4-FFF2-40B4-BE49-F238E27FC236}">
                  <a16:creationId xmlns:a16="http://schemas.microsoft.com/office/drawing/2014/main" id="{0C1778D0-B799-82AE-B12D-53118B293A09}"/>
                </a:ext>
              </a:extLst>
            </p:cNvPr>
            <p:cNvSpPr/>
            <p:nvPr/>
          </p:nvSpPr>
          <p:spPr>
            <a:xfrm rot="20201648">
              <a:off x="8175061" y="2630179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01AC1769-05DC-1ECA-BF6E-2E5E6772C0AF}"/>
                </a:ext>
              </a:extLst>
            </p:cNvPr>
            <p:cNvSpPr txBox="1"/>
            <p:nvPr/>
          </p:nvSpPr>
          <p:spPr>
            <a:xfrm rot="20196599">
              <a:off x="7577296" y="2306928"/>
              <a:ext cx="2222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Upscale</a:t>
              </a:r>
              <a:r>
                <a:rPr lang="it-IT" i="1" dirty="0"/>
                <a:t> (feedbacks)</a:t>
              </a:r>
            </a:p>
          </p:txBody>
        </p:sp>
        <p:sp>
          <p:nvSpPr>
            <p:cNvPr id="53" name="Freccia a destra 52">
              <a:extLst>
                <a:ext uri="{FF2B5EF4-FFF2-40B4-BE49-F238E27FC236}">
                  <a16:creationId xmlns:a16="http://schemas.microsoft.com/office/drawing/2014/main" id="{48198FB3-0C2B-B5FA-676B-18D80E8671BB}"/>
                </a:ext>
              </a:extLst>
            </p:cNvPr>
            <p:cNvSpPr/>
            <p:nvPr/>
          </p:nvSpPr>
          <p:spPr>
            <a:xfrm rot="9358035">
              <a:off x="8603197" y="3435892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A0F035C-2478-FB88-00A8-D06293134853}"/>
                </a:ext>
              </a:extLst>
            </p:cNvPr>
            <p:cNvSpPr txBox="1"/>
            <p:nvPr/>
          </p:nvSpPr>
          <p:spPr>
            <a:xfrm rot="20196599">
              <a:off x="8467576" y="3112641"/>
              <a:ext cx="1298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Downscale</a:t>
              </a:r>
              <a:endParaRPr lang="it-IT" i="1" dirty="0"/>
            </a:p>
          </p:txBody>
        </p:sp>
      </p:grpSp>
      <p:sp>
        <p:nvSpPr>
          <p:cNvPr id="55" name="Freccia a destra 54">
            <a:extLst>
              <a:ext uri="{FF2B5EF4-FFF2-40B4-BE49-F238E27FC236}">
                <a16:creationId xmlns:a16="http://schemas.microsoft.com/office/drawing/2014/main" id="{B748CE8A-F7A4-1B13-9756-FA8CF22DCE83}"/>
              </a:ext>
            </a:extLst>
          </p:cNvPr>
          <p:cNvSpPr/>
          <p:nvPr/>
        </p:nvSpPr>
        <p:spPr>
          <a:xfrm>
            <a:off x="8100341" y="1388598"/>
            <a:ext cx="1074659" cy="14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F70B8EB-1EA3-BE27-F3CF-FEF5142120B7}"/>
              </a:ext>
            </a:extLst>
          </p:cNvPr>
          <p:cNvSpPr txBox="1"/>
          <p:nvPr/>
        </p:nvSpPr>
        <p:spPr>
          <a:xfrm>
            <a:off x="9325812" y="1188420"/>
            <a:ext cx="247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Fully-3D </a:t>
            </a:r>
            <a:r>
              <a:rPr lang="it-IT" sz="2400" dirty="0" err="1"/>
              <a:t>problem</a:t>
            </a:r>
            <a:endParaRPr lang="it-IT" sz="2400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5E02D13-71F4-03BD-93F6-E793E8A626E7}"/>
              </a:ext>
            </a:extLst>
          </p:cNvPr>
          <p:cNvSpPr/>
          <p:nvPr/>
        </p:nvSpPr>
        <p:spPr>
          <a:xfrm>
            <a:off x="3138413" y="4991561"/>
            <a:ext cx="778429" cy="74230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9AA8AE-74EB-A7FA-6834-A67053DCB2EE}"/>
              </a:ext>
            </a:extLst>
          </p:cNvPr>
          <p:cNvSpPr txBox="1"/>
          <p:nvPr/>
        </p:nvSpPr>
        <p:spPr>
          <a:xfrm>
            <a:off x="5525582" y="1248185"/>
            <a:ext cx="2009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Horizontal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stirring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C579A93-222F-9ED7-1B56-7AE3D1C84D4E}"/>
              </a:ext>
            </a:extLst>
          </p:cNvPr>
          <p:cNvSpPr txBox="1"/>
          <p:nvPr/>
        </p:nvSpPr>
        <p:spPr>
          <a:xfrm>
            <a:off x="5556901" y="1565867"/>
            <a:ext cx="1963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Vertical mixing</a:t>
            </a:r>
          </a:p>
        </p:txBody>
      </p:sp>
    </p:spTree>
    <p:extLst>
      <p:ext uri="{BB962C8B-B14F-4D97-AF65-F5344CB8AC3E}">
        <p14:creationId xmlns:p14="http://schemas.microsoft.com/office/powerpoint/2010/main" val="531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4" grpId="0" animBg="1"/>
      <p:bldP spid="55" grpId="0" animBg="1"/>
      <p:bldP spid="56" grpId="0"/>
      <p:bldP spid="5" grpId="0" animBg="1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E93B-D7FD-5C19-E620-435152A6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rodotti generali, scatola, design&#10;&#10;Il contenuto generato dall'IA potrebbe non essere corretto.">
            <a:extLst>
              <a:ext uri="{FF2B5EF4-FFF2-40B4-BE49-F238E27FC236}">
                <a16:creationId xmlns:a16="http://schemas.microsoft.com/office/drawing/2014/main" id="{C9764504-8C95-8045-EFA3-A7057A86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4" y="1480400"/>
            <a:ext cx="4562041" cy="42623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8D2BC3-F1C8-7360-7420-AD8A22C62CD2}"/>
              </a:ext>
            </a:extLst>
          </p:cNvPr>
          <p:cNvSpPr txBox="1"/>
          <p:nvPr/>
        </p:nvSpPr>
        <p:spPr>
          <a:xfrm>
            <a:off x="2215084" y="60004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Zhang et al. 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110A53-7F58-2F2C-8C39-1752E3C6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58" y="1257106"/>
            <a:ext cx="5695758" cy="47089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701B62-8595-C71C-526B-3123DF273F9E}"/>
              </a:ext>
            </a:extLst>
          </p:cNvPr>
          <p:cNvSpPr txBox="1"/>
          <p:nvPr/>
        </p:nvSpPr>
        <p:spPr>
          <a:xfrm>
            <a:off x="9853032" y="5708027"/>
            <a:ext cx="1761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Keerthi</a:t>
            </a:r>
            <a:r>
              <a:rPr lang="it-IT" sz="1600" i="1" dirty="0"/>
              <a:t> et al, 2022</a:t>
            </a:r>
          </a:p>
          <a:p>
            <a:r>
              <a:rPr lang="it-IT" sz="1600" i="1" dirty="0" err="1"/>
              <a:t>Haeck</a:t>
            </a:r>
            <a:r>
              <a:rPr lang="it-IT" sz="1600" i="1" dirty="0"/>
              <a:t> et al. 2023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3530C1-A0C0-AE51-9C2B-61C2952D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A2BEF1E-1F6B-2BD5-65E4-1E617362AC6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69BA3-0B1B-0ADE-121F-4972E7A32FBF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Frontal</a:t>
            </a:r>
            <a:r>
              <a:rPr lang="it-IT" sz="2800" b="1" dirty="0"/>
              <a:t> </a:t>
            </a:r>
            <a:r>
              <a:rPr lang="it-IT" sz="2800" b="1" dirty="0" err="1"/>
              <a:t>enhancement</a:t>
            </a:r>
            <a:r>
              <a:rPr lang="it-IT" sz="2800" b="1" dirty="0"/>
              <a:t> of </a:t>
            </a:r>
            <a:r>
              <a:rPr lang="it-IT" sz="2800" b="1" dirty="0" err="1"/>
              <a:t>Chl</a:t>
            </a:r>
            <a:r>
              <a:rPr lang="it-IT" sz="2800" b="1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416438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3276-BFEA-E0B6-717D-AB0B6130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CB4D214-B8B6-553F-69B8-125D37D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71" y="3608694"/>
            <a:ext cx="1549306" cy="108800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BB19636-2669-CCCD-60EB-CECE2E71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70F3BB-695A-39C1-0625-E2CD8C90E0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12BF1-C843-0EB2-E06D-DB68CE9AACA0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Key </a:t>
            </a:r>
            <a:r>
              <a:rPr lang="it-IT" sz="2800" b="1" dirty="0" err="1"/>
              <a:t>methodological</a:t>
            </a:r>
            <a:r>
              <a:rPr lang="it-IT" sz="2800" b="1" dirty="0"/>
              <a:t> </a:t>
            </a:r>
            <a:r>
              <a:rPr lang="it-IT" sz="2800" b="1" dirty="0" err="1"/>
              <a:t>strenghts</a:t>
            </a:r>
            <a:r>
              <a:rPr lang="it-IT" sz="2800" b="1" dirty="0"/>
              <a:t> and </a:t>
            </a:r>
            <a:r>
              <a:rPr lang="it-IT" sz="2800" b="1" dirty="0" err="1"/>
              <a:t>issues</a:t>
            </a:r>
            <a:r>
              <a:rPr lang="it-IT" sz="2800" b="1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722877-AEED-EC5A-8114-9E60CF963F0B}"/>
              </a:ext>
            </a:extLst>
          </p:cNvPr>
          <p:cNvSpPr txBox="1"/>
          <p:nvPr/>
        </p:nvSpPr>
        <p:spPr>
          <a:xfrm>
            <a:off x="887785" y="135304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In-situ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0F416E-7A4B-5307-F3BF-7E76793D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84" y="1169511"/>
            <a:ext cx="1447800" cy="8572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5564D5-0690-2FE4-922F-F0FA6A43CC32}"/>
              </a:ext>
            </a:extLst>
          </p:cNvPr>
          <p:cNvSpPr txBox="1"/>
          <p:nvPr/>
        </p:nvSpPr>
        <p:spPr>
          <a:xfrm>
            <a:off x="950475" y="3999378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Remote sensing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3065DB-9E37-FCB1-E1C4-7F82D447EF47}"/>
              </a:ext>
            </a:extLst>
          </p:cNvPr>
          <p:cNvSpPr txBox="1"/>
          <p:nvPr/>
        </p:nvSpPr>
        <p:spPr>
          <a:xfrm>
            <a:off x="6426789" y="13672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Float profilers and </a:t>
            </a:r>
            <a:r>
              <a:rPr lang="it-IT" sz="2400" b="1" dirty="0" err="1"/>
              <a:t>buoys</a:t>
            </a:r>
            <a:endParaRPr lang="it-IT" sz="24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2B24AB3-2D9B-88CA-26F7-42252A86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818" y="1300069"/>
            <a:ext cx="1243035" cy="1013552"/>
          </a:xfrm>
          <a:prstGeom prst="rect">
            <a:avLst/>
          </a:prstGeom>
        </p:spPr>
      </p:pic>
      <p:pic>
        <p:nvPicPr>
          <p:cNvPr id="20" name="Immagine 19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B46F06D5-956A-164A-E6F3-7FE0E1BAA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73" y="4216009"/>
            <a:ext cx="1243035" cy="124303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6E041B-8E21-609D-39C0-654764C4075E}"/>
              </a:ext>
            </a:extLst>
          </p:cNvPr>
          <p:cNvSpPr txBox="1"/>
          <p:nvPr/>
        </p:nvSpPr>
        <p:spPr>
          <a:xfrm>
            <a:off x="6608182" y="1902624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operation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654477-C88D-4C79-F28B-8D7C5765C538}"/>
              </a:ext>
            </a:extLst>
          </p:cNvPr>
          <p:cNvSpPr txBox="1"/>
          <p:nvPr/>
        </p:nvSpPr>
        <p:spPr>
          <a:xfrm>
            <a:off x="6613872" y="2369268"/>
            <a:ext cx="41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observable</a:t>
            </a:r>
            <a:r>
              <a:rPr lang="it-IT" dirty="0"/>
              <a:t> events </a:t>
            </a:r>
            <a:r>
              <a:rPr lang="it-IT" dirty="0" err="1"/>
              <a:t>still</a:t>
            </a:r>
            <a:r>
              <a:rPr lang="it-IT" dirty="0"/>
              <a:t> low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C6168C-115A-8E81-0A32-5258909EC3B0}"/>
              </a:ext>
            </a:extLst>
          </p:cNvPr>
          <p:cNvSpPr txBox="1"/>
          <p:nvPr/>
        </p:nvSpPr>
        <p:spPr>
          <a:xfrm>
            <a:off x="7004111" y="3985177"/>
            <a:ext cx="277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Numerical</a:t>
            </a:r>
            <a:r>
              <a:rPr lang="it-IT" sz="2400" b="1" dirty="0"/>
              <a:t> models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FD7B1F-2076-69C8-C3F3-E0D9DB171C3C}"/>
              </a:ext>
            </a:extLst>
          </p:cNvPr>
          <p:cNvSpPr txBox="1"/>
          <p:nvPr/>
        </p:nvSpPr>
        <p:spPr>
          <a:xfrm>
            <a:off x="617980" y="2552234"/>
            <a:ext cx="32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Rapidly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46CEFD8-B0EB-1CD6-7199-6699472FE121}"/>
              </a:ext>
            </a:extLst>
          </p:cNvPr>
          <p:cNvSpPr txBox="1"/>
          <p:nvPr/>
        </p:nvSpPr>
        <p:spPr>
          <a:xfrm>
            <a:off x="617979" y="2076081"/>
            <a:ext cx="481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Cross-</a:t>
            </a:r>
            <a:r>
              <a:rPr lang="it-IT" dirty="0" err="1"/>
              <a:t>frontal</a:t>
            </a:r>
            <a:r>
              <a:rPr lang="it-IT" dirty="0"/>
              <a:t> </a:t>
            </a:r>
            <a:r>
              <a:rPr lang="it-IT" dirty="0" err="1"/>
              <a:t>circulations</a:t>
            </a:r>
            <a:r>
              <a:rPr lang="it-IT" dirty="0"/>
              <a:t> and strong events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CDB2CE-826B-2674-9B4A-ED59EC0B2DFE}"/>
              </a:ext>
            </a:extLst>
          </p:cNvPr>
          <p:cNvSpPr txBox="1"/>
          <p:nvPr/>
        </p:nvSpPr>
        <p:spPr>
          <a:xfrm>
            <a:off x="748137" y="483012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ym typeface="Wingdings" panose="05000000000000000000" pitchFamily="2" charset="2"/>
              </a:rPr>
              <a:t>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spatial</a:t>
            </a:r>
            <a:r>
              <a:rPr lang="it-IT" dirty="0">
                <a:sym typeface="Wingdings" panose="05000000000000000000" pitchFamily="2" charset="2"/>
              </a:rPr>
              <a:t> res. </a:t>
            </a:r>
            <a:r>
              <a:rPr lang="it-IT" dirty="0" err="1">
                <a:sym typeface="Wingdings" panose="05000000000000000000" pitchFamily="2" charset="2"/>
              </a:rPr>
              <a:t>available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C37AA9E-B4E8-F8FF-AD0B-CF9A5F30E6BD}"/>
              </a:ext>
            </a:extLst>
          </p:cNvPr>
          <p:cNvSpPr txBox="1"/>
          <p:nvPr/>
        </p:nvSpPr>
        <p:spPr>
          <a:xfrm>
            <a:off x="748137" y="526198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Slow </a:t>
            </a:r>
            <a:r>
              <a:rPr lang="it-IT" dirty="0" err="1">
                <a:sym typeface="Wingdings" panose="05000000000000000000" pitchFamily="2" charset="2"/>
              </a:rPr>
              <a:t>rivisit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period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1EBF98-C9F5-74C7-7EB2-571C8706A179}"/>
              </a:ext>
            </a:extLst>
          </p:cNvPr>
          <p:cNvSpPr txBox="1"/>
          <p:nvPr/>
        </p:nvSpPr>
        <p:spPr>
          <a:xfrm>
            <a:off x="7015855" y="5232260"/>
            <a:ext cx="30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High </a:t>
            </a:r>
            <a:r>
              <a:rPr lang="it-IT" dirty="0" err="1">
                <a:sym typeface="Wingdings" panose="05000000000000000000" pitchFamily="2" charset="2"/>
              </a:rPr>
              <a:t>computational</a:t>
            </a:r>
            <a:r>
              <a:rPr lang="it-IT" dirty="0">
                <a:sym typeface="Wingdings" panose="05000000000000000000" pitchFamily="2" charset="2"/>
              </a:rPr>
              <a:t> costs </a:t>
            </a:r>
          </a:p>
          <a:p>
            <a:r>
              <a:rPr lang="it-IT" dirty="0">
                <a:sym typeface="Wingdings" panose="05000000000000000000" pitchFamily="2" charset="2"/>
              </a:rPr>
              <a:t>       for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issues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B2155D-2E4C-4189-A163-DD4E6CC3914B}"/>
              </a:ext>
            </a:extLst>
          </p:cNvPr>
          <p:cNvSpPr txBox="1"/>
          <p:nvPr/>
        </p:nvSpPr>
        <p:spPr>
          <a:xfrm>
            <a:off x="7055913" y="4461043"/>
            <a:ext cx="2307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Reproducibility</a:t>
            </a:r>
            <a:r>
              <a:rPr lang="it-IT" dirty="0"/>
              <a:t> + </a:t>
            </a:r>
            <a:r>
              <a:rPr lang="it-IT" dirty="0" err="1"/>
              <a:t>sensitivity</a:t>
            </a:r>
            <a:r>
              <a:rPr lang="it-IT" dirty="0"/>
              <a:t> studies </a:t>
            </a:r>
          </a:p>
        </p:txBody>
      </p:sp>
    </p:spTree>
    <p:extLst>
      <p:ext uri="{BB962C8B-B14F-4D97-AF65-F5344CB8AC3E}">
        <p14:creationId xmlns:p14="http://schemas.microsoft.com/office/powerpoint/2010/main" val="376848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776D361-B107-4F56-BA9D-1896169B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736099F-3DDC-9F19-F5D5-F1C1A7CD221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4A4332-8E00-BAD7-39F1-5C9CB2B2A991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B4CFBA-8BBA-AF2C-E142-6125E75D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" y="1771419"/>
            <a:ext cx="6630318" cy="375904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59207-D5A4-8A4C-0044-03C1FD04DBB0}"/>
              </a:ext>
            </a:extLst>
          </p:cNvPr>
          <p:cNvSpPr txBox="1"/>
          <p:nvPr/>
        </p:nvSpPr>
        <p:spPr>
          <a:xfrm>
            <a:off x="7329114" y="3189277"/>
            <a:ext cx="3993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LOWER LATITUDES</a:t>
            </a:r>
          </a:p>
          <a:p>
            <a:pPr algn="ctr"/>
            <a:r>
              <a:rPr lang="it-IT" b="1" dirty="0"/>
              <a:t>Clear </a:t>
            </a:r>
            <a:r>
              <a:rPr lang="it-IT" b="1" dirty="0" err="1"/>
              <a:t>correlation</a:t>
            </a:r>
            <a:r>
              <a:rPr lang="it-IT" b="1" dirty="0"/>
              <a:t> </a:t>
            </a:r>
            <a:r>
              <a:rPr lang="it-IT" dirty="0" err="1"/>
              <a:t>between</a:t>
            </a:r>
            <a:endParaRPr lang="it-IT" dirty="0"/>
          </a:p>
          <a:p>
            <a:pPr algn="ctr"/>
            <a:r>
              <a:rPr lang="it-IT" dirty="0"/>
              <a:t>Low-frequency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endParaRPr lang="it-IT" dirty="0"/>
          </a:p>
          <a:p>
            <a:pPr algn="ctr"/>
            <a:r>
              <a:rPr lang="it-IT" dirty="0"/>
              <a:t>and e.g. ENSO / IOD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B920567-B666-25EE-64D4-63C4ADA99810}"/>
              </a:ext>
            </a:extLst>
          </p:cNvPr>
          <p:cNvSpPr/>
          <p:nvPr/>
        </p:nvSpPr>
        <p:spPr>
          <a:xfrm>
            <a:off x="717203" y="3525398"/>
            <a:ext cx="1311158" cy="253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902D97-9936-99BE-13BA-A547D4248185}"/>
              </a:ext>
            </a:extLst>
          </p:cNvPr>
          <p:cNvSpPr txBox="1"/>
          <p:nvPr/>
        </p:nvSpPr>
        <p:spPr>
          <a:xfrm>
            <a:off x="985496" y="34662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ENSO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F3915B-2556-C625-45AB-52C02270A1D3}"/>
              </a:ext>
            </a:extLst>
          </p:cNvPr>
          <p:cNvCxnSpPr/>
          <p:nvPr/>
        </p:nvCxnSpPr>
        <p:spPr>
          <a:xfrm>
            <a:off x="229518" y="3189277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801254E-C7B4-5F20-C458-C078DE7D8769}"/>
              </a:ext>
            </a:extLst>
          </p:cNvPr>
          <p:cNvCxnSpPr/>
          <p:nvPr/>
        </p:nvCxnSpPr>
        <p:spPr>
          <a:xfrm>
            <a:off x="229518" y="3980655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5F2351-37CB-234A-61B0-91C6660D77CD}"/>
              </a:ext>
            </a:extLst>
          </p:cNvPr>
          <p:cNvSpPr txBox="1"/>
          <p:nvPr/>
        </p:nvSpPr>
        <p:spPr>
          <a:xfrm>
            <a:off x="2896551" y="2363393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NAO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88AE53-7F5F-911E-FA7A-94B87C64BE17}"/>
              </a:ext>
            </a:extLst>
          </p:cNvPr>
          <p:cNvSpPr txBox="1"/>
          <p:nvPr/>
        </p:nvSpPr>
        <p:spPr>
          <a:xfrm>
            <a:off x="3563956" y="4621874"/>
            <a:ext cx="63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SAM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F00756-CA19-A10C-991F-87C6B2C1CEFA}"/>
              </a:ext>
            </a:extLst>
          </p:cNvPr>
          <p:cNvSpPr txBox="1"/>
          <p:nvPr/>
        </p:nvSpPr>
        <p:spPr>
          <a:xfrm>
            <a:off x="7964125" y="18093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6733C77-B4CC-6C35-99D8-0D858685F4E8}"/>
              </a:ext>
            </a:extLst>
          </p:cNvPr>
          <p:cNvSpPr txBox="1"/>
          <p:nvPr/>
        </p:nvSpPr>
        <p:spPr>
          <a:xfrm>
            <a:off x="4674824" y="35245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IOD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49DB13B-CFD6-E02D-91E7-AB7058828F7F}"/>
              </a:ext>
            </a:extLst>
          </p:cNvPr>
          <p:cNvSpPr/>
          <p:nvPr/>
        </p:nvSpPr>
        <p:spPr>
          <a:xfrm>
            <a:off x="4534358" y="3349675"/>
            <a:ext cx="280931" cy="2332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41CB95C-2BF2-F32C-C949-EBEC94C3C077}"/>
              </a:ext>
            </a:extLst>
          </p:cNvPr>
          <p:cNvSpPr/>
          <p:nvPr/>
        </p:nvSpPr>
        <p:spPr>
          <a:xfrm>
            <a:off x="5279783" y="3412628"/>
            <a:ext cx="280931" cy="23320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8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  <p:bldP spid="13" grpId="0"/>
      <p:bldP spid="14" grpId="0"/>
      <p:bldP spid="15" grpId="0"/>
      <p:bldP spid="16" grpId="0"/>
      <p:bldP spid="16" grpId="1"/>
      <p:bldP spid="17" grpId="0" animBg="1"/>
      <p:bldP spid="17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1CD6-C481-695C-8441-1458BE22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410F587-4772-572D-903F-12573A45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F9C8D30-D315-3A97-4E5C-0E6EA4C9F35C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74532A-2E53-14B8-1615-1AF4F852C9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8FA3B7B-9E69-65A7-B607-FE03E5C0407A}"/>
              </a:ext>
            </a:extLst>
          </p:cNvPr>
          <p:cNvSpPr txBox="1"/>
          <p:nvPr/>
        </p:nvSpPr>
        <p:spPr>
          <a:xfrm>
            <a:off x="4734313" y="8949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E74D1C-E8B5-5277-D20F-2E5BE152DAF7}"/>
              </a:ext>
            </a:extLst>
          </p:cNvPr>
          <p:cNvSpPr txBox="1"/>
          <p:nvPr/>
        </p:nvSpPr>
        <p:spPr>
          <a:xfrm>
            <a:off x="2570452" y="2029714"/>
            <a:ext cx="7051097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Projection</a:t>
            </a:r>
            <a:r>
              <a:rPr lang="it-IT" dirty="0"/>
              <a:t> of fine-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fluctuations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</a:t>
            </a:r>
            <a:r>
              <a:rPr lang="it-IT" dirty="0" err="1"/>
              <a:t>annual</a:t>
            </a:r>
            <a:r>
              <a:rPr lang="it-IT" dirty="0"/>
              <a:t> / </a:t>
            </a:r>
            <a:r>
              <a:rPr lang="it-IT" dirty="0" err="1"/>
              <a:t>decadal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960872-C1DE-14AA-C412-D200E8FA6C77}"/>
              </a:ext>
            </a:extLst>
          </p:cNvPr>
          <p:cNvSpPr txBox="1"/>
          <p:nvPr/>
        </p:nvSpPr>
        <p:spPr>
          <a:xfrm>
            <a:off x="1222872" y="309574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B4A5F7-E2A5-D16F-A266-F13C44EF187F}"/>
              </a:ext>
            </a:extLst>
          </p:cNvPr>
          <p:cNvSpPr txBox="1"/>
          <p:nvPr/>
        </p:nvSpPr>
        <p:spPr>
          <a:xfrm>
            <a:off x="3227976" y="274351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1)   Do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</a:t>
            </a:r>
            <a:r>
              <a:rPr lang="it-IT" dirty="0" err="1"/>
              <a:t>respond</a:t>
            </a:r>
            <a:r>
              <a:rPr lang="it-IT" dirty="0"/>
              <a:t> to slow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forcings</a:t>
            </a:r>
            <a:r>
              <a:rPr lang="it-IT" dirty="0"/>
              <a:t>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C3D506B-57C3-280A-E43C-198E7FE9F133}"/>
              </a:ext>
            </a:extLst>
          </p:cNvPr>
          <p:cNvSpPr txBox="1"/>
          <p:nvPr/>
        </p:nvSpPr>
        <p:spPr>
          <a:xfrm>
            <a:off x="3227976" y="34573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2)   </a:t>
            </a:r>
            <a:r>
              <a:rPr lang="it-IT" dirty="0" err="1"/>
              <a:t>Interannual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?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83F374-B365-29F7-E0D6-EB2C2C68A4A7}"/>
              </a:ext>
            </a:extLst>
          </p:cNvPr>
          <p:cNvSpPr txBox="1"/>
          <p:nvPr/>
        </p:nvSpPr>
        <p:spPr>
          <a:xfrm>
            <a:off x="3227976" y="413578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of low-frequency </a:t>
            </a:r>
            <a:r>
              <a:rPr lang="it-IT" dirty="0" err="1"/>
              <a:t>components</a:t>
            </a:r>
            <a:r>
              <a:rPr lang="it-IT" dirty="0"/>
              <a:t> </a:t>
            </a:r>
          </a:p>
          <a:p>
            <a:r>
              <a:rPr lang="it-IT" dirty="0"/>
              <a:t>       from </a:t>
            </a:r>
            <a:r>
              <a:rPr lang="it-IT" dirty="0" err="1"/>
              <a:t>chaotic</a:t>
            </a:r>
            <a:r>
              <a:rPr lang="it-IT" dirty="0"/>
              <a:t>, </a:t>
            </a:r>
            <a:r>
              <a:rPr lang="it-IT" dirty="0" err="1"/>
              <a:t>nonlinear</a:t>
            </a:r>
            <a:r>
              <a:rPr lang="it-IT" dirty="0"/>
              <a:t> dynamics?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7B86146-7DC8-E766-9181-770B30D307BC}"/>
              </a:ext>
            </a:extLst>
          </p:cNvPr>
          <p:cNvSpPr/>
          <p:nvPr/>
        </p:nvSpPr>
        <p:spPr>
          <a:xfrm>
            <a:off x="1674564" y="5541485"/>
            <a:ext cx="890075" cy="369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886FF42-3F0E-CEA0-F228-514EAC347D29}"/>
              </a:ext>
            </a:extLst>
          </p:cNvPr>
          <p:cNvSpPr txBox="1"/>
          <p:nvPr/>
        </p:nvSpPr>
        <p:spPr>
          <a:xfrm>
            <a:off x="3665335" y="5400879"/>
            <a:ext cx="4861331" cy="800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PROJECTED CHANGES IN EDDY FLUXES AND </a:t>
            </a:r>
          </a:p>
          <a:p>
            <a:pPr algn="ctr"/>
            <a:r>
              <a:rPr lang="it-IT" dirty="0"/>
              <a:t>ENERGY CASCADES IN A WARMING CLIMATE</a:t>
            </a:r>
            <a:r>
              <a:rPr lang="it-IT" sz="2800" dirty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5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ADEE-66E2-C08B-99EF-C508E4E6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49B3B42-4BCA-FE79-BCDE-05F77036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DEB98E3-A488-EAE9-3E37-34ECD5F7C366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52F8A6-B43B-A747-FF69-9A92FDEB8DE9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Hypotheses</a:t>
            </a:r>
            <a:r>
              <a:rPr lang="it-IT" sz="2800" b="1" dirty="0"/>
              <a:t> for PhD </a:t>
            </a:r>
            <a:r>
              <a:rPr lang="it-IT" sz="2800" b="1" dirty="0" err="1"/>
              <a:t>thesis</a:t>
            </a:r>
            <a:endParaRPr lang="it-IT" sz="2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E88D1D-06F3-8B07-BFE8-2F390F14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47" y="1054130"/>
            <a:ext cx="1549306" cy="1088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0FA45A-B181-2DC4-10B8-26BD28750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23" y="1169510"/>
            <a:ext cx="1447800" cy="8572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E1805E-4129-755A-1D22-814FD1E58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77" y="1091358"/>
            <a:ext cx="1243035" cy="1013552"/>
          </a:xfrm>
          <a:prstGeom prst="rect">
            <a:avLst/>
          </a:prstGeom>
        </p:spPr>
      </p:pic>
      <p:pic>
        <p:nvPicPr>
          <p:cNvPr id="8" name="Immagine 7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2CFF57E6-3D82-7289-DAE2-EF50530A1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87" y="976616"/>
            <a:ext cx="1243035" cy="12430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87CFBA-5FF4-1FD3-6055-1CDB4A79C84D}"/>
              </a:ext>
            </a:extLst>
          </p:cNvPr>
          <p:cNvSpPr txBox="1"/>
          <p:nvPr/>
        </p:nvSpPr>
        <p:spPr>
          <a:xfrm>
            <a:off x="862129" y="2155487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BioSWOT-Med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5AE12-D57E-887A-A007-9DA99F887160}"/>
              </a:ext>
            </a:extLst>
          </p:cNvPr>
          <p:cNvSpPr txBox="1"/>
          <p:nvPr/>
        </p:nvSpPr>
        <p:spPr>
          <a:xfrm>
            <a:off x="2947411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22D8BE-E76F-D012-F60F-5C8E78E3A270}"/>
              </a:ext>
            </a:extLst>
          </p:cNvPr>
          <p:cNvSpPr txBox="1"/>
          <p:nvPr/>
        </p:nvSpPr>
        <p:spPr>
          <a:xfrm>
            <a:off x="5850875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EBD28C-6A5A-0F14-7DF3-D4EAB21519A8}"/>
              </a:ext>
            </a:extLst>
          </p:cNvPr>
          <p:cNvSpPr txBox="1"/>
          <p:nvPr/>
        </p:nvSpPr>
        <p:spPr>
          <a:xfrm>
            <a:off x="8811590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3D0594-0AB8-8C21-C533-9050493736B9}"/>
              </a:ext>
            </a:extLst>
          </p:cNvPr>
          <p:cNvSpPr txBox="1"/>
          <p:nvPr/>
        </p:nvSpPr>
        <p:spPr>
          <a:xfrm>
            <a:off x="3198753" y="2143330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SWOT + </a:t>
            </a:r>
            <a:r>
              <a:rPr lang="it-IT" dirty="0" err="1"/>
              <a:t>ocean</a:t>
            </a:r>
            <a:r>
              <a:rPr lang="it-IT" dirty="0"/>
              <a:t> color data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F16C60-1E56-AFED-0D97-991A60AEAFD3}"/>
              </a:ext>
            </a:extLst>
          </p:cNvPr>
          <p:cNvSpPr txBox="1"/>
          <p:nvPr/>
        </p:nvSpPr>
        <p:spPr>
          <a:xfrm>
            <a:off x="6257925" y="2142139"/>
            <a:ext cx="24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Profilers and </a:t>
            </a:r>
            <a:r>
              <a:rPr lang="it-IT" dirty="0" err="1"/>
              <a:t>sfc</a:t>
            </a:r>
            <a:r>
              <a:rPr lang="it-IT" dirty="0"/>
              <a:t>. </a:t>
            </a:r>
            <a:r>
              <a:rPr lang="it-IT" dirty="0" err="1"/>
              <a:t>buoys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C55A11-17D2-8581-3F94-329E63AAB1A5}"/>
              </a:ext>
            </a:extLst>
          </p:cNvPr>
          <p:cNvSpPr txBox="1"/>
          <p:nvPr/>
        </p:nvSpPr>
        <p:spPr>
          <a:xfrm>
            <a:off x="9622049" y="2142139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Sensitivity</a:t>
            </a:r>
            <a:r>
              <a:rPr lang="it-IT" dirty="0"/>
              <a:t> studies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1C06D7-E887-700E-042C-1C52F8A428B6}"/>
              </a:ext>
            </a:extLst>
          </p:cNvPr>
          <p:cNvSpPr txBox="1"/>
          <p:nvPr/>
        </p:nvSpPr>
        <p:spPr>
          <a:xfrm>
            <a:off x="886755" y="3385174"/>
            <a:ext cx="104184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/>
              <a:t>Computer models</a:t>
            </a:r>
            <a:r>
              <a:rPr lang="it-IT" dirty="0"/>
              <a:t> : </a:t>
            </a:r>
            <a:r>
              <a:rPr lang="it-IT" dirty="0" err="1"/>
              <a:t>assess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and 3D </a:t>
            </a:r>
            <a:r>
              <a:rPr lang="it-IT" dirty="0" err="1"/>
              <a:t>structure</a:t>
            </a:r>
            <a:r>
              <a:rPr lang="it-IT" dirty="0"/>
              <a:t> of </a:t>
            </a:r>
            <a:r>
              <a:rPr lang="it-IT" dirty="0" err="1"/>
              <a:t>submesoscale</a:t>
            </a:r>
            <a:r>
              <a:rPr lang="it-IT" dirty="0"/>
              <a:t> </a:t>
            </a:r>
            <a:r>
              <a:rPr lang="it-IT" dirty="0" err="1"/>
              <a:t>fronts</a:t>
            </a:r>
            <a:r>
              <a:rPr lang="it-IT" dirty="0"/>
              <a:t>;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 Focus on </a:t>
            </a:r>
            <a:r>
              <a:rPr lang="it-IT" dirty="0" err="1">
                <a:sym typeface="Wingdings" panose="05000000000000000000" pitchFamily="2" charset="2"/>
              </a:rPr>
              <a:t>upscale</a:t>
            </a:r>
            <a:r>
              <a:rPr lang="it-IT" dirty="0">
                <a:sym typeface="Wingdings" panose="05000000000000000000" pitchFamily="2" charset="2"/>
              </a:rPr>
              <a:t> feedbacks and </a:t>
            </a:r>
            <a:r>
              <a:rPr lang="it-IT" dirty="0" err="1">
                <a:sym typeface="Wingdings" panose="05000000000000000000" pitchFamily="2" charset="2"/>
              </a:rPr>
              <a:t>stratification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effects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b="1" dirty="0"/>
              <a:t>SWOT</a:t>
            </a:r>
            <a:r>
              <a:rPr lang="it-IT" dirty="0"/>
              <a:t> for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acting</a:t>
            </a:r>
            <a:r>
              <a:rPr lang="it-IT" dirty="0"/>
              <a:t> in the </a:t>
            </a:r>
            <a:r>
              <a:rPr lang="it-IT" dirty="0" err="1"/>
              <a:t>sea</a:t>
            </a:r>
            <a:r>
              <a:rPr lang="it-IT" dirty="0"/>
              <a:t> + </a:t>
            </a:r>
            <a:r>
              <a:rPr lang="it-IT" b="1" dirty="0" err="1"/>
              <a:t>ocean</a:t>
            </a:r>
            <a:r>
              <a:rPr lang="it-IT" b="1" dirty="0"/>
              <a:t> color data</a:t>
            </a:r>
            <a:r>
              <a:rPr lang="it-IT" dirty="0"/>
              <a:t> / </a:t>
            </a:r>
            <a:r>
              <a:rPr lang="it-IT" b="1" dirty="0"/>
              <a:t>profilers </a:t>
            </a:r>
            <a:r>
              <a:rPr lang="it-IT" dirty="0"/>
              <a:t>to correlate </a:t>
            </a:r>
            <a:r>
              <a:rPr lang="it-IT" dirty="0" err="1"/>
              <a:t>these</a:t>
            </a:r>
            <a:r>
              <a:rPr lang="it-IT" dirty="0"/>
              <a:t> features with </a:t>
            </a:r>
            <a:r>
              <a:rPr lang="it-IT" dirty="0" err="1"/>
              <a:t>Chl</a:t>
            </a:r>
            <a:r>
              <a:rPr lang="it-IT" dirty="0"/>
              <a:t> patches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In-situ data </a:t>
            </a:r>
            <a:r>
              <a:rPr lang="it-IT" dirty="0"/>
              <a:t>for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evaluation</a:t>
            </a:r>
            <a:r>
              <a:rPr lang="it-IT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142268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16B4DB5-F91F-8041-AEC4-9B7BF953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B474131-AFCF-A1AC-B9B3-84652F4BEEB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58FCA8-EA66-9888-4360-5AE5B6266187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submesoscale</a:t>
            </a:r>
            <a:endParaRPr lang="it-IT" sz="2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9D7220-FE39-81E9-1725-ED5852FA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" y="991517"/>
            <a:ext cx="4985846" cy="50397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8E7FB-D0DC-F8B9-2BA0-49BB744DAC84}"/>
              </a:ext>
            </a:extLst>
          </p:cNvPr>
          <p:cNvSpPr txBox="1"/>
          <p:nvPr/>
        </p:nvSpPr>
        <p:spPr>
          <a:xfrm>
            <a:off x="1589821" y="6213355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Meroni et al, 2022</a:t>
            </a:r>
          </a:p>
        </p:txBody>
      </p:sp>
      <p:pic>
        <p:nvPicPr>
          <p:cNvPr id="11" name="Immagine 10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5B48DC-B32F-E138-E061-BE3B5C08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62" y="1589700"/>
            <a:ext cx="5820478" cy="382281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ADEDB07-2BA3-B248-246F-D158C363D928}"/>
              </a:ext>
            </a:extLst>
          </p:cNvPr>
          <p:cNvSpPr txBox="1"/>
          <p:nvPr/>
        </p:nvSpPr>
        <p:spPr>
          <a:xfrm>
            <a:off x="7669296" y="544277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Bartual</a:t>
            </a:r>
            <a:r>
              <a:rPr lang="it-IT" dirty="0"/>
              <a:t> et al, 2020</a:t>
            </a:r>
          </a:p>
        </p:txBody>
      </p:sp>
    </p:spTree>
    <p:extLst>
      <p:ext uri="{BB962C8B-B14F-4D97-AF65-F5344CB8AC3E}">
        <p14:creationId xmlns:p14="http://schemas.microsoft.com/office/powerpoint/2010/main" val="9861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Looking for a PhD</a:t>
            </a:r>
            <a:endParaRPr lang="it-IT" dirty="0"/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4319713" y="2890391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 err="1"/>
              <a:t>MSc</a:t>
            </a:r>
            <a:r>
              <a:rPr lang="it-IT" sz="4400" dirty="0"/>
              <a:t>. Thesis </a:t>
            </a:r>
          </a:p>
          <a:p>
            <a:pPr algn="ctr"/>
            <a:r>
              <a:rPr lang="it-IT" sz="4400" dirty="0"/>
              <a:t>A brief </a:t>
            </a:r>
            <a:r>
              <a:rPr lang="it-IT" sz="4400" dirty="0" err="1"/>
              <a:t>outline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" y="842631"/>
            <a:ext cx="10980504" cy="50643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656872" y="855089"/>
            <a:ext cx="5176097" cy="3615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749" b="1" dirty="0"/>
              <a:t>High-pass </a:t>
            </a:r>
            <a:r>
              <a:rPr lang="it-IT" sz="1749" b="1" dirty="0" err="1"/>
              <a:t>filtered</a:t>
            </a:r>
            <a:r>
              <a:rPr lang="it-IT" sz="1749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Fully</a:t>
            </a:r>
            <a:r>
              <a:rPr lang="it-IT" sz="2721" b="1" dirty="0"/>
              <a:t> </a:t>
            </a:r>
            <a:r>
              <a:rPr lang="it-IT" sz="2721" b="1" dirty="0" err="1"/>
              <a:t>coupled</a:t>
            </a:r>
            <a:r>
              <a:rPr lang="it-IT" sz="2721" b="1" dirty="0"/>
              <a:t> 3D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4" y="1876108"/>
            <a:ext cx="6148986" cy="38913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9" y="1936762"/>
            <a:ext cx="5982621" cy="36982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94" y="795934"/>
            <a:ext cx="4423381" cy="10249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What’s</a:t>
            </a:r>
            <a:r>
              <a:rPr lang="it-IT" sz="2721" b="1" dirty="0"/>
              <a:t> </a:t>
            </a:r>
            <a:r>
              <a:rPr lang="it-IT" sz="2721" b="1" dirty="0" err="1"/>
              <a:t>driving</a:t>
            </a:r>
            <a:r>
              <a:rPr lang="it-IT" sz="2721" b="1" dirty="0"/>
              <a:t> </a:t>
            </a:r>
            <a:r>
              <a:rPr lang="it-IT" sz="2721" b="1" dirty="0" err="1"/>
              <a:t>heat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293029" y="5103479"/>
            <a:ext cx="3442916" cy="44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33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502979" y="5122868"/>
            <a:ext cx="5924571" cy="5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721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6996" y="5491047"/>
            <a:ext cx="715399" cy="897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248" dirty="0"/>
              <a:t>!?</a:t>
            </a:r>
            <a:endParaRPr lang="it-IT" sz="4276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765" y="1102769"/>
            <a:ext cx="6785280" cy="40104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Bulk Model</a:t>
            </a:r>
            <a:endParaRPr lang="it-IT" sz="1944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87413" y="1047731"/>
            <a:ext cx="2981556" cy="1166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</a:t>
            </a:r>
          </a:p>
          <a:p>
            <a:pPr algn="ctr"/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49" y="3975584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1238</Words>
  <Application>Microsoft Office PowerPoint</Application>
  <PresentationFormat>Widescreen</PresentationFormat>
  <Paragraphs>206</Paragraphs>
  <Slides>19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69</cp:revision>
  <dcterms:created xsi:type="dcterms:W3CDTF">2025-05-19T16:29:56Z</dcterms:created>
  <dcterms:modified xsi:type="dcterms:W3CDTF">2025-05-31T10:04:03Z</dcterms:modified>
</cp:coreProperties>
</file>